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Slides/_rels/notesSlide10.xml.rels" ContentType="application/vnd.openxmlformats-package.relationships+xml"/>
  <Override PartName="/ppt/notesSlides/notesSlide10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media/image9.png" ContentType="image/png"/>
  <Override PartName="/ppt/media/image7.jpeg" ContentType="image/jpeg"/>
  <Override PartName="/ppt/media/image1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3.jpeg" ContentType="image/jpeg"/>
  <Override PartName="/ppt/media/image21.png" ContentType="image/png"/>
  <Override PartName="/ppt/media/image6.jpeg" ContentType="image/jpeg"/>
  <Override PartName="/ppt/media/image8.png" ContentType="image/png"/>
  <Override PartName="/ppt/media/image10.jpeg" ContentType="image/jpeg"/>
  <Override PartName="/ppt/media/image11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1B94740-94A9-4A1F-9055-D986B2907440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1760" cy="3769920"/>
          </a:xfrm>
          <a:prstGeom prst="rect">
            <a:avLst/>
          </a:prstGeom>
        </p:spPr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5400" cy="45237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4399200" y="9555480"/>
            <a:ext cx="3370680" cy="50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r">
              <a:lnSpc>
                <a:spcPct val="100000"/>
              </a:lnSpc>
            </a:pPr>
            <a:fld id="{4A570653-00BC-4DD8-97EA-1479AAD1C9D4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0078560" cy="5668560"/>
          </a:xfrm>
          <a:prstGeom prst="rect">
            <a:avLst/>
          </a:prstGeom>
          <a:ln>
            <a:noFill/>
          </a:ln>
        </p:spPr>
      </p:pic>
      <p:grpSp>
        <p:nvGrpSpPr>
          <p:cNvPr id="39" name="Group 1"/>
          <p:cNvGrpSpPr/>
          <p:nvPr/>
        </p:nvGrpSpPr>
        <p:grpSpPr>
          <a:xfrm>
            <a:off x="-11880" y="0"/>
            <a:ext cx="9964440" cy="5668560"/>
            <a:chOff x="-11880" y="0"/>
            <a:chExt cx="9964440" cy="5668560"/>
          </a:xfrm>
        </p:grpSpPr>
        <p:grpSp>
          <p:nvGrpSpPr>
            <p:cNvPr id="40" name="Group 2"/>
            <p:cNvGrpSpPr/>
            <p:nvPr/>
          </p:nvGrpSpPr>
          <p:grpSpPr>
            <a:xfrm>
              <a:off x="-11880" y="0"/>
              <a:ext cx="1007280" cy="5668560"/>
              <a:chOff x="-11880" y="0"/>
              <a:chExt cx="1007280" cy="5668560"/>
            </a:xfrm>
          </p:grpSpPr>
          <p:sp>
            <p:nvSpPr>
              <p:cNvPr id="41" name="CustomShape 3"/>
              <p:cNvSpPr/>
              <p:nvPr/>
            </p:nvSpPr>
            <p:spPr>
              <a:xfrm>
                <a:off x="94680" y="3960"/>
                <a:ext cx="17640" cy="18014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" name="CustomShape 4"/>
              <p:cNvSpPr/>
              <p:nvPr/>
            </p:nvSpPr>
            <p:spPr>
              <a:xfrm>
                <a:off x="27720" y="1799640"/>
                <a:ext cx="15552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" name="CustomShape 5"/>
              <p:cNvSpPr/>
              <p:nvPr/>
            </p:nvSpPr>
            <p:spPr>
              <a:xfrm>
                <a:off x="23760" y="3324960"/>
                <a:ext cx="155520" cy="154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" name="CustomShape 6"/>
              <p:cNvSpPr/>
              <p:nvPr/>
            </p:nvSpPr>
            <p:spPr>
              <a:xfrm>
                <a:off x="165240" y="3960"/>
                <a:ext cx="303840" cy="149544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" name="CustomShape 7"/>
              <p:cNvSpPr/>
              <p:nvPr/>
            </p:nvSpPr>
            <p:spPr>
              <a:xfrm>
                <a:off x="416160" y="1489680"/>
                <a:ext cx="155520" cy="154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" name="CustomShape 8"/>
              <p:cNvSpPr/>
              <p:nvPr/>
            </p:nvSpPr>
            <p:spPr>
              <a:xfrm>
                <a:off x="236160" y="3960"/>
                <a:ext cx="303840" cy="118044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" name="CustomShape 9"/>
              <p:cNvSpPr/>
              <p:nvPr/>
            </p:nvSpPr>
            <p:spPr>
              <a:xfrm>
                <a:off x="451440" y="0"/>
                <a:ext cx="123840" cy="75276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" name="CustomShape 10"/>
              <p:cNvSpPr/>
              <p:nvPr/>
            </p:nvSpPr>
            <p:spPr>
              <a:xfrm>
                <a:off x="487080" y="1174680"/>
                <a:ext cx="15552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" name="CustomShape 11"/>
              <p:cNvSpPr/>
              <p:nvPr/>
            </p:nvSpPr>
            <p:spPr>
              <a:xfrm>
                <a:off x="487080" y="747000"/>
                <a:ext cx="15552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" name="CustomShape 12"/>
              <p:cNvSpPr/>
              <p:nvPr/>
            </p:nvSpPr>
            <p:spPr>
              <a:xfrm>
                <a:off x="530280" y="0"/>
                <a:ext cx="347040" cy="43380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" name="CustomShape 13"/>
              <p:cNvSpPr/>
              <p:nvPr/>
            </p:nvSpPr>
            <p:spPr>
              <a:xfrm>
                <a:off x="843840" y="404280"/>
                <a:ext cx="131760" cy="11988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" name="Line 14"/>
              <p:cNvSpPr/>
              <p:nvPr/>
            </p:nvSpPr>
            <p:spPr>
              <a:xfrm>
                <a:off x="-3240" y="75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" name="CustomShape 15"/>
              <p:cNvSpPr/>
              <p:nvPr/>
            </p:nvSpPr>
            <p:spPr>
              <a:xfrm>
                <a:off x="7920" y="1489680"/>
                <a:ext cx="100080" cy="10296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" name="CustomShape 16"/>
              <p:cNvSpPr/>
              <p:nvPr/>
            </p:nvSpPr>
            <p:spPr>
              <a:xfrm>
                <a:off x="-7920" y="2935080"/>
                <a:ext cx="119880" cy="39564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" name="CustomShape 17"/>
              <p:cNvSpPr/>
              <p:nvPr/>
            </p:nvSpPr>
            <p:spPr>
              <a:xfrm>
                <a:off x="106200" y="1143360"/>
                <a:ext cx="115920" cy="39168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" name="CustomShape 18"/>
              <p:cNvSpPr/>
              <p:nvPr/>
            </p:nvSpPr>
            <p:spPr>
              <a:xfrm>
                <a:off x="169200" y="1529280"/>
                <a:ext cx="92520" cy="8712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" name="CustomShape 19"/>
              <p:cNvSpPr/>
              <p:nvPr/>
            </p:nvSpPr>
            <p:spPr>
              <a:xfrm>
                <a:off x="110160" y="3855240"/>
                <a:ext cx="17640" cy="18014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" name="CustomShape 20"/>
              <p:cNvSpPr/>
              <p:nvPr/>
            </p:nvSpPr>
            <p:spPr>
              <a:xfrm>
                <a:off x="185040" y="4168800"/>
                <a:ext cx="303840" cy="148752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" name="CustomShape 21"/>
              <p:cNvSpPr/>
              <p:nvPr/>
            </p:nvSpPr>
            <p:spPr>
              <a:xfrm>
                <a:off x="43200" y="3705480"/>
                <a:ext cx="15552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" name="CustomShape 22"/>
              <p:cNvSpPr/>
              <p:nvPr/>
            </p:nvSpPr>
            <p:spPr>
              <a:xfrm>
                <a:off x="-11880" y="4653360"/>
                <a:ext cx="68760" cy="10033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" name="CustomShape 23"/>
              <p:cNvSpPr/>
              <p:nvPr/>
            </p:nvSpPr>
            <p:spPr>
              <a:xfrm>
                <a:off x="435600" y="4024440"/>
                <a:ext cx="155520" cy="154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" name="CustomShape 24"/>
              <p:cNvSpPr/>
              <p:nvPr/>
            </p:nvSpPr>
            <p:spPr>
              <a:xfrm>
                <a:off x="255960" y="4483800"/>
                <a:ext cx="307440" cy="11764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" name="CustomShape 25"/>
              <p:cNvSpPr/>
              <p:nvPr/>
            </p:nvSpPr>
            <p:spPr>
              <a:xfrm>
                <a:off x="471240" y="4915800"/>
                <a:ext cx="123840" cy="75276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" name="CustomShape 26"/>
              <p:cNvSpPr/>
              <p:nvPr/>
            </p:nvSpPr>
            <p:spPr>
              <a:xfrm>
                <a:off x="506520" y="4338360"/>
                <a:ext cx="15552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" name="CustomShape 27"/>
              <p:cNvSpPr/>
              <p:nvPr/>
            </p:nvSpPr>
            <p:spPr>
              <a:xfrm>
                <a:off x="506520" y="4766040"/>
                <a:ext cx="15552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" name="CustomShape 28"/>
              <p:cNvSpPr/>
              <p:nvPr/>
            </p:nvSpPr>
            <p:spPr>
              <a:xfrm>
                <a:off x="554040" y="5234760"/>
                <a:ext cx="343080" cy="4258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" name="CustomShape 29"/>
              <p:cNvSpPr/>
              <p:nvPr/>
            </p:nvSpPr>
            <p:spPr>
              <a:xfrm>
                <a:off x="867600" y="5144040"/>
                <a:ext cx="127800" cy="11988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68" name="Group 30"/>
            <p:cNvGrpSpPr/>
            <p:nvPr/>
          </p:nvGrpSpPr>
          <p:grpSpPr>
            <a:xfrm>
              <a:off x="9396720" y="0"/>
              <a:ext cx="555840" cy="5660640"/>
              <a:chOff x="9396720" y="0"/>
              <a:chExt cx="555840" cy="5660640"/>
            </a:xfrm>
          </p:grpSpPr>
          <p:sp>
            <p:nvSpPr>
              <p:cNvPr id="69" name="CustomShape 31"/>
              <p:cNvSpPr/>
              <p:nvPr/>
            </p:nvSpPr>
            <p:spPr>
              <a:xfrm>
                <a:off x="9495360" y="0"/>
                <a:ext cx="343080" cy="42192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" name="CustomShape 32"/>
              <p:cNvSpPr/>
              <p:nvPr/>
            </p:nvSpPr>
            <p:spPr>
              <a:xfrm>
                <a:off x="9396720" y="392400"/>
                <a:ext cx="127800" cy="12384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" name="CustomShape 33"/>
              <p:cNvSpPr/>
              <p:nvPr/>
            </p:nvSpPr>
            <p:spPr>
              <a:xfrm>
                <a:off x="9617400" y="1273320"/>
                <a:ext cx="1540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" name="CustomShape 34"/>
              <p:cNvSpPr/>
              <p:nvPr/>
            </p:nvSpPr>
            <p:spPr>
              <a:xfrm>
                <a:off x="9534600" y="4708440"/>
                <a:ext cx="244440" cy="9522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" name="CustomShape 35"/>
              <p:cNvSpPr/>
              <p:nvPr/>
            </p:nvSpPr>
            <p:spPr>
              <a:xfrm>
                <a:off x="9734040" y="4590360"/>
                <a:ext cx="127800" cy="1263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" name="CustomShape 36"/>
              <p:cNvSpPr/>
              <p:nvPr/>
            </p:nvSpPr>
            <p:spPr>
              <a:xfrm>
                <a:off x="9682920" y="3960"/>
                <a:ext cx="249840" cy="127512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" name="CustomShape 37"/>
              <p:cNvSpPr/>
              <p:nvPr/>
            </p:nvSpPr>
            <p:spPr>
              <a:xfrm>
                <a:off x="9621360" y="4024440"/>
                <a:ext cx="154080" cy="154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" name="CustomShape 38"/>
              <p:cNvSpPr/>
              <p:nvPr/>
            </p:nvSpPr>
            <p:spPr>
              <a:xfrm>
                <a:off x="9459720" y="4172760"/>
                <a:ext cx="252360" cy="14875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" name="CustomShape 39"/>
              <p:cNvSpPr/>
              <p:nvPr/>
            </p:nvSpPr>
            <p:spPr>
              <a:xfrm>
                <a:off x="9797040" y="5305680"/>
                <a:ext cx="155520" cy="154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" name="CustomShape 40"/>
              <p:cNvSpPr/>
              <p:nvPr/>
            </p:nvSpPr>
            <p:spPr>
              <a:xfrm>
                <a:off x="9871920" y="5454000"/>
                <a:ext cx="17640" cy="2066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79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0" y="0"/>
            <a:ext cx="10077120" cy="429552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2"/>
          <p:cNvSpPr/>
          <p:nvPr/>
        </p:nvSpPr>
        <p:spPr>
          <a:xfrm>
            <a:off x="199800" y="4251960"/>
            <a:ext cx="3274560" cy="162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(Team Leader)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4735440" y="4389120"/>
            <a:ext cx="2944440" cy="146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3731040" y="3443760"/>
            <a:ext cx="6599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5" name="Picture 2" descr=""/>
          <p:cNvPicPr/>
          <p:nvPr/>
        </p:nvPicPr>
        <p:blipFill>
          <a:blip r:embed="rId2"/>
          <a:stretch/>
        </p:blipFill>
        <p:spPr>
          <a:xfrm>
            <a:off x="7861680" y="4586040"/>
            <a:ext cx="1990080" cy="954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91440" y="270720"/>
            <a:ext cx="9040680" cy="122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Pre-processing text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21" name="Group 2"/>
          <p:cNvGrpSpPr/>
          <p:nvPr/>
        </p:nvGrpSpPr>
        <p:grpSpPr>
          <a:xfrm>
            <a:off x="640080" y="2011680"/>
            <a:ext cx="8319240" cy="3017880"/>
            <a:chOff x="640080" y="2011680"/>
            <a:chExt cx="8319240" cy="3017880"/>
          </a:xfrm>
        </p:grpSpPr>
        <p:sp>
          <p:nvSpPr>
            <p:cNvPr id="222" name="CustomShape 3"/>
            <p:cNvSpPr/>
            <p:nvPr/>
          </p:nvSpPr>
          <p:spPr>
            <a:xfrm>
              <a:off x="640080" y="2011680"/>
              <a:ext cx="6654960" cy="66240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Stemming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232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3" name="CustomShape 4"/>
            <p:cNvSpPr/>
            <p:nvPr/>
          </p:nvSpPr>
          <p:spPr>
            <a:xfrm>
              <a:off x="1197360" y="2796840"/>
              <a:ext cx="6655320" cy="66240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Lemitization</a:t>
              </a:r>
              <a:endParaRPr b="0" lang="en-US" sz="1700" spc="-1" strike="noStrike">
                <a:latin typeface="Arial"/>
              </a:endParaRPr>
            </a:p>
            <a:p>
              <a:pPr lvl="1" marL="114480" indent="-11232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4" name="CustomShape 5"/>
            <p:cNvSpPr/>
            <p:nvPr/>
          </p:nvSpPr>
          <p:spPr>
            <a:xfrm>
              <a:off x="1746360" y="3582000"/>
              <a:ext cx="6655320" cy="66240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Auto Correct</a:t>
              </a:r>
              <a:endParaRPr b="0" lang="en-US" sz="1700" spc="-1" strike="noStrike">
                <a:latin typeface="Arial"/>
              </a:endParaRPr>
            </a:p>
            <a:p>
              <a:pPr lvl="1" marL="114480" indent="-11232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great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5" name="CustomShape 6"/>
            <p:cNvSpPr/>
            <p:nvPr/>
          </p:nvSpPr>
          <p:spPr>
            <a:xfrm>
              <a:off x="2304360" y="4367160"/>
              <a:ext cx="6654960" cy="66240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Remove Encoding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232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test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6" name="CustomShape 7"/>
            <p:cNvSpPr/>
            <p:nvPr/>
          </p:nvSpPr>
          <p:spPr>
            <a:xfrm>
              <a:off x="6871680" y="2520360"/>
              <a:ext cx="423000" cy="42948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7" name="CustomShape 8"/>
            <p:cNvSpPr/>
            <p:nvPr/>
          </p:nvSpPr>
          <p:spPr>
            <a:xfrm>
              <a:off x="7429320" y="3305520"/>
              <a:ext cx="423360" cy="42948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8" name="CustomShape 9"/>
            <p:cNvSpPr/>
            <p:nvPr/>
          </p:nvSpPr>
          <p:spPr>
            <a:xfrm>
              <a:off x="7978320" y="4090680"/>
              <a:ext cx="423360" cy="42948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</p:grpSp>
      <p:grpSp>
        <p:nvGrpSpPr>
          <p:cNvPr id="229" name="Group 10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30" name="CustomShape 11"/>
          <p:cNvSpPr/>
          <p:nvPr/>
        </p:nvSpPr>
        <p:spPr>
          <a:xfrm>
            <a:off x="1611000" y="1371600"/>
            <a:ext cx="5245200" cy="39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1" name="Picture 23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  <p:sp>
        <p:nvSpPr>
          <p:cNvPr id="232" name="CustomShape 12"/>
          <p:cNvSpPr/>
          <p:nvPr/>
        </p:nvSpPr>
        <p:spPr>
          <a:xfrm>
            <a:off x="2286000" y="1371600"/>
            <a:ext cx="322632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This is a grea test \n message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57200" y="91440"/>
            <a:ext cx="8188200" cy="122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Feature extraction 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34" name="Group 2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grpSp>
        <p:nvGrpSpPr>
          <p:cNvPr id="235" name="Group 3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pic>
        <p:nvPicPr>
          <p:cNvPr id="236" name="Picture 26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  <p:grpSp>
        <p:nvGrpSpPr>
          <p:cNvPr id="237" name="Group 4"/>
          <p:cNvGrpSpPr/>
          <p:nvPr/>
        </p:nvGrpSpPr>
        <p:grpSpPr>
          <a:xfrm>
            <a:off x="1040400" y="1645920"/>
            <a:ext cx="8652240" cy="3440880"/>
            <a:chOff x="1040400" y="1645920"/>
            <a:chExt cx="8652240" cy="3440880"/>
          </a:xfrm>
        </p:grpSpPr>
        <p:sp>
          <p:nvSpPr>
            <p:cNvPr id="238" name="CustomShape 5"/>
            <p:cNvSpPr/>
            <p:nvPr/>
          </p:nvSpPr>
          <p:spPr>
            <a:xfrm>
              <a:off x="3723840" y="1645920"/>
              <a:ext cx="3253320" cy="131040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9" name="CustomShape 6"/>
            <p:cNvSpPr/>
            <p:nvPr/>
          </p:nvSpPr>
          <p:spPr>
            <a:xfrm>
              <a:off x="4086000" y="1863360"/>
              <a:ext cx="3253680" cy="13104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28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TF-IDF</a:t>
              </a:r>
              <a:endParaRPr b="0" lang="en-US" sz="2800" spc="-1" strike="noStrike">
                <a:latin typeface="Arial"/>
              </a:endParaRPr>
            </a:p>
          </p:txBody>
        </p:sp>
        <p:sp>
          <p:nvSpPr>
            <p:cNvPr id="240" name="CustomShape 7"/>
            <p:cNvSpPr/>
            <p:nvPr/>
          </p:nvSpPr>
          <p:spPr>
            <a:xfrm>
              <a:off x="1567800" y="3556800"/>
              <a:ext cx="3254040" cy="131076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1" name="CustomShape 8"/>
            <p:cNvSpPr/>
            <p:nvPr/>
          </p:nvSpPr>
          <p:spPr>
            <a:xfrm>
              <a:off x="1040400" y="3776400"/>
              <a:ext cx="4309200" cy="13104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Linguistic Inquiry and Word Count (LIWC)</a:t>
              </a:r>
              <a:endParaRPr b="0" lang="en-US" sz="2700" spc="-1" strike="noStrike">
                <a:latin typeface="Arial"/>
              </a:endParaRPr>
            </a:p>
          </p:txBody>
        </p:sp>
        <p:sp>
          <p:nvSpPr>
            <p:cNvPr id="242" name="CustomShape 9"/>
            <p:cNvSpPr/>
            <p:nvPr/>
          </p:nvSpPr>
          <p:spPr>
            <a:xfrm>
              <a:off x="5713560" y="3558600"/>
              <a:ext cx="3254040" cy="131040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3" name="CustomShape 10"/>
            <p:cNvSpPr/>
            <p:nvPr/>
          </p:nvSpPr>
          <p:spPr>
            <a:xfrm>
              <a:off x="6075360" y="3776400"/>
              <a:ext cx="3617280" cy="13104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Capturing second person pronoun</a:t>
              </a:r>
              <a:endParaRPr b="0" lang="en-US" sz="2700" spc="-1" strike="noStrike">
                <a:latin typeface="Arial"/>
              </a:endParaRPr>
            </a:p>
          </p:txBody>
        </p:sp>
      </p:grpSp>
      <p:grpSp>
        <p:nvGrpSpPr>
          <p:cNvPr id="244" name="Group 11"/>
          <p:cNvGrpSpPr/>
          <p:nvPr/>
        </p:nvGrpSpPr>
        <p:grpSpPr>
          <a:xfrm>
            <a:off x="309960" y="1645920"/>
            <a:ext cx="2981880" cy="1567800"/>
            <a:chOff x="309960" y="1645920"/>
            <a:chExt cx="2981880" cy="1567800"/>
          </a:xfrm>
        </p:grpSpPr>
        <p:sp>
          <p:nvSpPr>
            <p:cNvPr id="245" name="CustomShape 12"/>
            <p:cNvSpPr/>
            <p:nvPr/>
          </p:nvSpPr>
          <p:spPr>
            <a:xfrm>
              <a:off x="309960" y="1645920"/>
              <a:ext cx="2683080" cy="134388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6" name="CustomShape 13"/>
            <p:cNvSpPr/>
            <p:nvPr/>
          </p:nvSpPr>
          <p:spPr>
            <a:xfrm>
              <a:off x="608760" y="1869840"/>
              <a:ext cx="2683080" cy="134388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Sentiment Features</a:t>
              </a:r>
              <a:endParaRPr b="0" lang="en-US" sz="3000" spc="-1" strike="noStrike">
                <a:latin typeface="Arial"/>
              </a:endParaRPr>
            </a:p>
          </p:txBody>
        </p:sp>
      </p:grp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496800" y="240840"/>
            <a:ext cx="5627880" cy="122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Processing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48" name="Group 2"/>
          <p:cNvGrpSpPr/>
          <p:nvPr/>
        </p:nvGrpSpPr>
        <p:grpSpPr>
          <a:xfrm>
            <a:off x="1463040" y="1463040"/>
            <a:ext cx="7130520" cy="2925360"/>
            <a:chOff x="1463040" y="1463040"/>
            <a:chExt cx="7130520" cy="2925360"/>
          </a:xfrm>
        </p:grpSpPr>
        <p:sp>
          <p:nvSpPr>
            <p:cNvPr id="249" name="CustomShape 3"/>
            <p:cNvSpPr/>
            <p:nvPr/>
          </p:nvSpPr>
          <p:spPr>
            <a:xfrm>
              <a:off x="5029560" y="2673000"/>
              <a:ext cx="1950120" cy="50580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0" y="0"/>
                  </a:moveTo>
                  <a:lnTo>
                    <a:pt x="0" y="254053"/>
                  </a:lnTo>
                  <a:lnTo>
                    <a:pt x="1463833" y="254053"/>
                  </a:lnTo>
                  <a:lnTo>
                    <a:pt x="1463833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0" name="CustomShape 4"/>
            <p:cNvSpPr/>
            <p:nvPr/>
          </p:nvSpPr>
          <p:spPr>
            <a:xfrm>
              <a:off x="3076920" y="2673000"/>
              <a:ext cx="1950120" cy="50580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1463833" y="0"/>
                  </a:moveTo>
                  <a:lnTo>
                    <a:pt x="1463833" y="254053"/>
                  </a:lnTo>
                  <a:lnTo>
                    <a:pt x="0" y="254053"/>
                  </a:lnTo>
                  <a:lnTo>
                    <a:pt x="0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1" name="CustomShape 5"/>
            <p:cNvSpPr/>
            <p:nvPr/>
          </p:nvSpPr>
          <p:spPr>
            <a:xfrm>
              <a:off x="3415320" y="1463040"/>
              <a:ext cx="3225600" cy="120744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Classifiers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52" name="CustomShape 6"/>
            <p:cNvSpPr/>
            <p:nvPr/>
          </p:nvSpPr>
          <p:spPr>
            <a:xfrm>
              <a:off x="1463040" y="3180960"/>
              <a:ext cx="3225240" cy="120744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SVM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53" name="CustomShape 7"/>
            <p:cNvSpPr/>
            <p:nvPr/>
          </p:nvSpPr>
          <p:spPr>
            <a:xfrm>
              <a:off x="5368320" y="3180960"/>
              <a:ext cx="3225240" cy="120744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Random Forest</a:t>
              </a:r>
              <a:endParaRPr b="0" lang="en-US" sz="4600" spc="-1" strike="noStrike">
                <a:latin typeface="Arial"/>
              </a:endParaRPr>
            </a:p>
          </p:txBody>
        </p:sp>
      </p:grpSp>
      <p:grpSp>
        <p:nvGrpSpPr>
          <p:cNvPr id="254" name="Group 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55" name="CustomShape 9"/>
          <p:cNvSpPr/>
          <p:nvPr/>
        </p:nvSpPr>
        <p:spPr>
          <a:xfrm>
            <a:off x="365760" y="4847400"/>
            <a:ext cx="697644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Tw Cen MT"/>
                <a:ea typeface="DejaVu Sans"/>
              </a:rPr>
              <a:t>According to the Accuracy , embed Deep Learning Methods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56" name="Picture 27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  <p:pic>
        <p:nvPicPr>
          <p:cNvPr id="257" name="Picture 276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4327200" y="182880"/>
            <a:ext cx="1340280" cy="118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Demo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59" name="Picture 278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503640" y="225720"/>
            <a:ext cx="906840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61" name="Picture 28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163440" y="91440"/>
            <a:ext cx="9751680" cy="535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</a:t>
            </a: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Experts and Machines Against Bullies:  A Hybrid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Approach to Detect Cyberbullies</a:t>
            </a: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Multi-Criteria Evaluation Systems (MCES): *made by 12 experts*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Four-point scale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Unlikely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’,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Less 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’,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 and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Very 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 corresponding to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values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0.125, 0.375, 0.625 and 0.875 respectively. The 'I don't know' option was also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available.</a:t>
            </a:r>
            <a:br/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importance was indicated on a four-point scale of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not informative,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2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partially informative, </a:t>
            </a:r>
            <a:br/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3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informative and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4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very informative.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ratio of capital letters in a comment.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number of emoticons.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occurrence of a second person pronoun followed by a profane word in profanity.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term frequency–inverse document frequency (Tf-Idf).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H1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Using the outcome of the MCES as an extra feature for training the machine learning models.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Results, features’ categories and profanity – misspelling 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H2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Using the results of the machine learning model as a new criterion for the expert system by assigning equal weights.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Decision Tree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bad,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SVM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better,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Naïve Bayes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best)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63" name="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182880" y="267480"/>
            <a:ext cx="795384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(Machine Learning Approach for Detection of Cyber-Aggressive Comments by Peers on Social Media Network)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84600" y="1313280"/>
            <a:ext cx="10062720" cy="49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N-grams?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N-grams are a group of continuous sequence of n-items from a given text. These are used for dividing text and words into n chunks known as N-grams. Example: “You are funny” its unigram will be “you”,”are”,”funny”.They used 2, 3, 4 and 5 N-grams for the building feature vector.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TF-IDF Score?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TF-IDF stands for "Term Frequency, Inverse Document Frequency". It is a way to evaluate the importance of words in a document based on how frequently they appear across various documents. The score signifies the importance of that term in relation to the original training data.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Logistic Regression?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This algorithms provides probabilistic approach to data. The outcome are probabilities modeled as a function of predicted variables, using a logistic function given below. Also it’s a binary classifier. p=1/(1+e-)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66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182880" y="450360"/>
            <a:ext cx="777096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(A Pattern-Based Approach for Sarcasm Detection on Twitter)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166320" y="1095480"/>
            <a:ext cx="9987840" cy="48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F1 score?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F1=2*(precision*recall/precision+recall)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Accuracy?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overall correctness of classification.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Precision?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fraction of retrieved objects(eg: sarcastic tweets) that are relevant.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Rec</a:t>
            </a:r>
            <a:r>
              <a:rPr b="1" lang="en-US" sz="2200" spc="-1" strike="noStrike">
                <a:solidFill>
                  <a:srgbClr val="000000"/>
                </a:solidFill>
                <a:latin typeface="Arial"/>
                <a:ea typeface="Microsoft YaHei"/>
              </a:rPr>
              <a:t>all?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fraction of relevant objects that are retrieved.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Tools used in NLP: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Apache OpenNLP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Gate Twitter part- of-speech tagger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69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503640" y="225720"/>
            <a:ext cx="906840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6d6f"/>
                </a:solidFill>
                <a:latin typeface="Arial"/>
                <a:ea typeface="DejaVu Sans"/>
              </a:rPr>
              <a:t>Agenda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439200" y="1376280"/>
            <a:ext cx="906840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7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3200" spc="-1" strike="noStrike">
              <a:latin typeface="Arial"/>
            </a:endParaRPr>
          </a:p>
          <a:p>
            <a:pPr marL="432000" indent="-3207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Related work</a:t>
            </a:r>
            <a:endParaRPr b="0" lang="en-US" sz="3200" spc="-1" strike="noStrike">
              <a:latin typeface="Arial"/>
            </a:endParaRPr>
          </a:p>
          <a:p>
            <a:pPr marL="432000" indent="-3207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Problem Statement</a:t>
            </a:r>
            <a:endParaRPr b="0" lang="en-US" sz="3200" spc="-1" strike="noStrike">
              <a:latin typeface="Arial"/>
            </a:endParaRPr>
          </a:p>
          <a:p>
            <a:pPr marL="432000" indent="-3207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System overview</a:t>
            </a:r>
            <a:endParaRPr b="0" lang="en-US" sz="3200" spc="-1" strike="noStrike">
              <a:latin typeface="Arial"/>
            </a:endParaRPr>
          </a:p>
          <a:p>
            <a:pPr marL="432000" indent="-3207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Project Deliverables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68" name="Picture 170" descr=""/>
          <p:cNvPicPr/>
          <p:nvPr/>
        </p:nvPicPr>
        <p:blipFill>
          <a:blip r:embed="rId1"/>
          <a:stretch/>
        </p:blipFill>
        <p:spPr>
          <a:xfrm>
            <a:off x="813816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3640" y="225720"/>
            <a:ext cx="906840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0440" y="1166760"/>
            <a:ext cx="7851600" cy="66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5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Use superior strength or influence to intimidate someone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71" name="Picture 1" descr=""/>
          <p:cNvPicPr/>
          <p:nvPr/>
        </p:nvPicPr>
        <p:blipFill>
          <a:blip r:embed="rId1"/>
          <a:stretch/>
        </p:blipFill>
        <p:spPr>
          <a:xfrm>
            <a:off x="4958280" y="2103120"/>
            <a:ext cx="2553120" cy="1457640"/>
          </a:xfrm>
          <a:prstGeom prst="rect">
            <a:avLst/>
          </a:prstGeom>
          <a:ln>
            <a:noFill/>
          </a:ln>
        </p:spPr>
      </p:pic>
      <p:pic>
        <p:nvPicPr>
          <p:cNvPr id="172" name="Picture 3" descr=""/>
          <p:cNvPicPr/>
          <p:nvPr/>
        </p:nvPicPr>
        <p:blipFill>
          <a:blip r:embed="rId2"/>
          <a:stretch/>
        </p:blipFill>
        <p:spPr>
          <a:xfrm>
            <a:off x="2657160" y="3786480"/>
            <a:ext cx="2553120" cy="1698120"/>
          </a:xfrm>
          <a:prstGeom prst="rect">
            <a:avLst/>
          </a:prstGeom>
          <a:ln>
            <a:noFill/>
          </a:ln>
        </p:spPr>
      </p:pic>
      <p:pic>
        <p:nvPicPr>
          <p:cNvPr id="173" name="Picture 4" descr=""/>
          <p:cNvPicPr/>
          <p:nvPr/>
        </p:nvPicPr>
        <p:blipFill>
          <a:blip r:embed="rId3"/>
          <a:stretch/>
        </p:blipFill>
        <p:spPr>
          <a:xfrm>
            <a:off x="809280" y="2130480"/>
            <a:ext cx="2315160" cy="1652760"/>
          </a:xfrm>
          <a:prstGeom prst="rect">
            <a:avLst/>
          </a:prstGeom>
          <a:ln>
            <a:noFill/>
          </a:ln>
        </p:spPr>
      </p:pic>
      <p:pic>
        <p:nvPicPr>
          <p:cNvPr id="174" name="Picture 176" descr=""/>
          <p:cNvPicPr/>
          <p:nvPr/>
        </p:nvPicPr>
        <p:blipFill>
          <a:blip r:embed="rId4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274320" y="1113120"/>
            <a:ext cx="7680600" cy="318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57200" indent="-453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Cyberbullying has been manifesting our youth for quite sometime, due to them being involved in one form of social media communication or another.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3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Sarcasm which the use of irony to mock or </a:t>
            </a:r>
            <a:endParaRPr b="0" lang="en-US" sz="2800" spc="-1" strike="noStrike">
              <a:latin typeface="Arial"/>
            </a:endParaRPr>
          </a:p>
          <a:p>
            <a:pPr marL="457200" indent="-453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convey contempt.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3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More than 1 in 3 young people have experienced</a:t>
            </a:r>
            <a:endParaRPr b="0" lang="en-US" sz="2800" spc="-1" strike="noStrike">
              <a:latin typeface="Arial"/>
            </a:endParaRPr>
          </a:p>
          <a:p>
            <a:pPr marL="457200" indent="-453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cyber threats online.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3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Over 25 percent of adolescents and teens have been </a:t>
            </a:r>
            <a:endParaRPr b="0" lang="en-US" sz="2800" spc="-1" strike="noStrike">
              <a:latin typeface="Arial"/>
            </a:endParaRPr>
          </a:p>
          <a:p>
            <a:pPr marL="457200" indent="-453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bullied repeatedly through their cell phones or the Internet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pic>
        <p:nvPicPr>
          <p:cNvPr id="176" name="Picture 3" descr=""/>
          <p:cNvPicPr/>
          <p:nvPr/>
        </p:nvPicPr>
        <p:blipFill>
          <a:blip r:embed="rId1"/>
          <a:stretch/>
        </p:blipFill>
        <p:spPr>
          <a:xfrm>
            <a:off x="7250040" y="1792080"/>
            <a:ext cx="2828880" cy="1589760"/>
          </a:xfrm>
          <a:prstGeom prst="rect">
            <a:avLst/>
          </a:prstGeom>
          <a:ln>
            <a:noFill/>
          </a:ln>
        </p:spPr>
      </p:pic>
      <p:pic>
        <p:nvPicPr>
          <p:cNvPr id="177" name="Picture 2" descr=""/>
          <p:cNvPicPr/>
          <p:nvPr/>
        </p:nvPicPr>
        <p:blipFill>
          <a:blip r:embed="rId2"/>
          <a:stretch/>
        </p:blipFill>
        <p:spPr>
          <a:xfrm>
            <a:off x="7372440" y="3383280"/>
            <a:ext cx="2706480" cy="228600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439560" y="0"/>
            <a:ext cx="906840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 Cont.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48440" y="5020920"/>
            <a:ext cx="5834520" cy="5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National Crime Prevention Council, “Cyberbullying”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i-SAFE Inc., “Cyber Bullying: Statistics and Tips”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Richard Webster, Harford County Examiner, “From cyber bullying to sexting: What on your kids’ cell?”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80" name="Picture 176" descr=""/>
          <p:cNvPicPr/>
          <p:nvPr/>
        </p:nvPicPr>
        <p:blipFill>
          <a:blip r:embed="rId3"/>
          <a:stretch/>
        </p:blipFill>
        <p:spPr>
          <a:xfrm>
            <a:off x="813888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-274320" y="274320"/>
            <a:ext cx="9876240" cy="456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2"/>
          <p:cNvSpPr/>
          <p:nvPr/>
        </p:nvSpPr>
        <p:spPr>
          <a:xfrm>
            <a:off x="457200" y="816120"/>
            <a:ext cx="95079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Experts and Machines Against Bullies:  A Hybrid Approach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to Detect Cyberbullies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3" name="CustomShape 3"/>
          <p:cNvSpPr/>
          <p:nvPr/>
        </p:nvSpPr>
        <p:spPr>
          <a:xfrm>
            <a:off x="458280" y="1737360"/>
            <a:ext cx="23745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458280" y="3017520"/>
            <a:ext cx="23745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5" name="CustomShape 5"/>
          <p:cNvSpPr/>
          <p:nvPr/>
        </p:nvSpPr>
        <p:spPr>
          <a:xfrm>
            <a:off x="548640" y="4389120"/>
            <a:ext cx="23745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6" name="CustomShape 6"/>
          <p:cNvSpPr/>
          <p:nvPr/>
        </p:nvSpPr>
        <p:spPr>
          <a:xfrm>
            <a:off x="640800" y="3531960"/>
            <a:ext cx="923292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used three machine learning methods: a Naive Bayes classiﬁer, a classiﬁer based on decision trees and Support Vector Machines (SVM) with a linear kernel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CustomShape 7"/>
          <p:cNvSpPr/>
          <p:nvPr/>
        </p:nvSpPr>
        <p:spPr>
          <a:xfrm>
            <a:off x="641160" y="4836240"/>
            <a:ext cx="822672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 discrimination capacity of the MCES was 0.72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CustomShape 8"/>
          <p:cNvSpPr/>
          <p:nvPr/>
        </p:nvSpPr>
        <p:spPr>
          <a:xfrm>
            <a:off x="548640" y="2251080"/>
            <a:ext cx="950472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focused on the detection of bully users in online social networks and the efficiency of both expert systems and machine learning models for identifying the potential bully users.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9" name="CustomShape 9"/>
          <p:cNvSpPr/>
          <p:nvPr/>
        </p:nvSpPr>
        <p:spPr>
          <a:xfrm>
            <a:off x="640080" y="-122040"/>
            <a:ext cx="906840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90" name="Picture 191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529560" y="0"/>
            <a:ext cx="906876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113760" y="1021680"/>
            <a:ext cx="9876600" cy="456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3"/>
          <p:cNvSpPr/>
          <p:nvPr/>
        </p:nvSpPr>
        <p:spPr>
          <a:xfrm>
            <a:off x="457200" y="731520"/>
            <a:ext cx="95083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Machine Learning Approach for Detection of Cyber-Aggressive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Comments by Peers on Social Media Network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366840" y="1554480"/>
            <a:ext cx="23749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5" name="CustomShape 5"/>
          <p:cNvSpPr/>
          <p:nvPr/>
        </p:nvSpPr>
        <p:spPr>
          <a:xfrm>
            <a:off x="366840" y="2743200"/>
            <a:ext cx="23749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6" name="CustomShape 6"/>
          <p:cNvSpPr/>
          <p:nvPr/>
        </p:nvSpPr>
        <p:spPr>
          <a:xfrm>
            <a:off x="457200" y="4297680"/>
            <a:ext cx="246636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7" name="CustomShape 7"/>
          <p:cNvSpPr/>
          <p:nvPr/>
        </p:nvSpPr>
        <p:spPr>
          <a:xfrm>
            <a:off x="731520" y="1977480"/>
            <a:ext cx="822708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are trying to binary classify comments as bullying or non-bullying.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CustomShape 8"/>
          <p:cNvSpPr/>
          <p:nvPr/>
        </p:nvSpPr>
        <p:spPr>
          <a:xfrm>
            <a:off x="731520" y="3200400"/>
            <a:ext cx="91425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Pre-Processing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Normalization like: removing unwanted strings and correcting words.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Features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N-gram , TF-IDF , occurrence of pronouns , Skip-gram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Support Vector Machine (SVM) , Logistic Regression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9" name="CustomShape 9"/>
          <p:cNvSpPr/>
          <p:nvPr/>
        </p:nvSpPr>
        <p:spPr>
          <a:xfrm>
            <a:off x="914400" y="4754880"/>
            <a:ext cx="822708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70.0% using SVM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64.0% using logistic regression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  <p:sp>
        <p:nvSpPr>
          <p:cNvPr id="201" name="CustomShape 10"/>
          <p:cNvSpPr/>
          <p:nvPr/>
        </p:nvSpPr>
        <p:spPr>
          <a:xfrm>
            <a:off x="6949440" y="5336280"/>
            <a:ext cx="583488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Vikas S Chavan and Shylaja S S</a:t>
            </a:r>
            <a:endParaRPr b="0" lang="en-US" sz="11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29560" y="0"/>
            <a:ext cx="906876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13760" y="1021680"/>
            <a:ext cx="9876600" cy="456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3"/>
          <p:cNvSpPr/>
          <p:nvPr/>
        </p:nvSpPr>
        <p:spPr>
          <a:xfrm>
            <a:off x="457200" y="907560"/>
            <a:ext cx="95083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 Pattern-Based Approach for Sarcasm Detection on Twitter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5" name="CustomShape 4"/>
          <p:cNvSpPr/>
          <p:nvPr/>
        </p:nvSpPr>
        <p:spPr>
          <a:xfrm>
            <a:off x="366840" y="1554480"/>
            <a:ext cx="23749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6" name="CustomShape 5"/>
          <p:cNvSpPr/>
          <p:nvPr/>
        </p:nvSpPr>
        <p:spPr>
          <a:xfrm>
            <a:off x="366840" y="2743200"/>
            <a:ext cx="23749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7" name="CustomShape 6"/>
          <p:cNvSpPr/>
          <p:nvPr/>
        </p:nvSpPr>
        <p:spPr>
          <a:xfrm>
            <a:off x="458280" y="4199400"/>
            <a:ext cx="246636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Results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8" name="CustomShape 7"/>
          <p:cNvSpPr/>
          <p:nvPr/>
        </p:nvSpPr>
        <p:spPr>
          <a:xfrm>
            <a:off x="731520" y="1977480"/>
            <a:ext cx="822708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It’s hard for humans to detect sarcasm. Therefore, recognizing sarcastic statements can be very useful to improve automatic sentiment analysis of data.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9" name="CustomShape 8"/>
          <p:cNvSpPr/>
          <p:nvPr/>
        </p:nvSpPr>
        <p:spPr>
          <a:xfrm>
            <a:off x="824040" y="3166200"/>
            <a:ext cx="895860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proposed efficient way to detect  sarcastic tweets to improve sentiment analysis.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NLP like: tokenisation, lemmatization, etc.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SVM for classification.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CustomShape 9"/>
          <p:cNvSpPr/>
          <p:nvPr/>
        </p:nvSpPr>
        <p:spPr>
          <a:xfrm>
            <a:off x="1005840" y="4726440"/>
            <a:ext cx="822708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Accuracy 83.1%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Precision 91.1%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11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  <p:sp>
        <p:nvSpPr>
          <p:cNvPr id="212" name="CustomShape 10"/>
          <p:cNvSpPr/>
          <p:nvPr/>
        </p:nvSpPr>
        <p:spPr>
          <a:xfrm>
            <a:off x="6416640" y="5245200"/>
            <a:ext cx="583488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MONDHER BOUAZIZI AND TOMOAKI OTSUKI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349560" y="182880"/>
            <a:ext cx="906840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Problem Statement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91080" y="1828440"/>
            <a:ext cx="9963720" cy="338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3"/>
          <p:cNvSpPr/>
          <p:nvPr/>
        </p:nvSpPr>
        <p:spPr>
          <a:xfrm>
            <a:off x="457560" y="1723320"/>
            <a:ext cx="9235080" cy="367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38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In previous cyberbullying detection frameworks there has been a problem in detecting </a:t>
            </a:r>
            <a:r>
              <a:rPr b="1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false positive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cyberbullied cases.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b="0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 </a:t>
            </a:r>
            <a:r>
              <a:rPr b="1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accuracy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in these papers is not high enough and could be improved.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1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Sarcasm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which is type of cyberbulling is not detected in these papers.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pic>
        <p:nvPicPr>
          <p:cNvPr id="216" name="Picture 21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82880" y="182880"/>
            <a:ext cx="7313400" cy="122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Overview diagram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18" name="Picture 109" descr=""/>
          <p:cNvPicPr/>
          <p:nvPr/>
        </p:nvPicPr>
        <p:blipFill>
          <a:blip r:embed="rId1"/>
          <a:stretch/>
        </p:blipFill>
        <p:spPr>
          <a:xfrm>
            <a:off x="514440" y="1554480"/>
            <a:ext cx="8993520" cy="4067280"/>
          </a:xfrm>
          <a:prstGeom prst="rect">
            <a:avLst/>
          </a:prstGeom>
          <a:ln>
            <a:noFill/>
          </a:ln>
        </p:spPr>
      </p:pic>
      <p:pic>
        <p:nvPicPr>
          <p:cNvPr id="219" name="Picture 218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1173</TotalTime>
  <Application>LibreOffice/6.0.4.2$Windows_X86_64 LibreOffice_project/9b0d9b32d5dcda91d2f1a96dc04c645c450872bf</Application>
  <Words>559</Words>
  <Paragraphs>116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2018-09-17T19:52:58Z</dcterms:created>
  <dc:creator/>
  <dc:description/>
  <dc:language>en-US</dc:language>
  <cp:lastModifiedBy/>
  <dcterms:modified xsi:type="dcterms:W3CDTF">2018-10-02T18:56:13Z</dcterms:modified>
  <cp:revision>50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